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307" r:id="rId3"/>
    <p:sldId id="286" r:id="rId4"/>
    <p:sldId id="318" r:id="rId5"/>
    <p:sldId id="319" r:id="rId6"/>
    <p:sldId id="315" r:id="rId7"/>
    <p:sldId id="316" r:id="rId8"/>
    <p:sldId id="320" r:id="rId9"/>
    <p:sldId id="321" r:id="rId10"/>
    <p:sldId id="322" r:id="rId11"/>
    <p:sldId id="308" r:id="rId12"/>
    <p:sldId id="317" r:id="rId13"/>
    <p:sldId id="324" r:id="rId14"/>
    <p:sldId id="29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169">
          <p15:clr>
            <a:srgbClr val="A4A3A4"/>
          </p15:clr>
        </p15:guide>
        <p15:guide id="3" orient="horz" pos="3072">
          <p15:clr>
            <a:srgbClr val="A4A3A4"/>
          </p15:clr>
        </p15:guide>
        <p15:guide id="4" pos="2880">
          <p15:clr>
            <a:srgbClr val="A4A3A4"/>
          </p15:clr>
        </p15:guide>
        <p15:guide id="5" pos="3107">
          <p15:clr>
            <a:srgbClr val="A4A3A4"/>
          </p15:clr>
        </p15:guide>
        <p15:guide id="6" pos="2653">
          <p15:clr>
            <a:srgbClr val="A4A3A4"/>
          </p15:clr>
        </p15:guide>
        <p15:guide id="7" pos="158" userDrawn="1">
          <p15:clr>
            <a:srgbClr val="A4A3A4"/>
          </p15:clr>
        </p15:guide>
        <p15:guide id="8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71F"/>
    <a:srgbClr val="88886E"/>
    <a:srgbClr val="949F9D"/>
    <a:srgbClr val="891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howGuides="1">
      <p:cViewPr varScale="1">
        <p:scale>
          <a:sx n="99" d="100"/>
          <a:sy n="99" d="100"/>
        </p:scale>
        <p:origin x="-570" y="-84"/>
      </p:cViewPr>
      <p:guideLst>
        <p:guide orient="horz" pos="1620"/>
        <p:guide orient="horz" pos="169"/>
        <p:guide orient="horz" pos="3072"/>
        <p:guide pos="2880"/>
        <p:guide pos="3107"/>
        <p:guide pos="2653"/>
        <p:guide pos="158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B4283-508D-4A9F-BCB2-9469EBCF846C}" type="datetimeFigureOut">
              <a:rPr lang="en-CA" smtClean="0"/>
              <a:t>29/09/2021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44E8A-C9BF-4DB9-B030-8E60E85011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83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4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1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8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9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1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2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1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3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3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1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4"/>
          <a:stretch/>
        </p:blipFill>
        <p:spPr>
          <a:xfrm>
            <a:off x="5733831" y="0"/>
            <a:ext cx="341016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1814502"/>
            <a:ext cx="45368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+mj-lt"/>
              </a:rPr>
              <a:t>Терроризм </a:t>
            </a:r>
            <a:r>
              <a:rPr lang="ru-RU" sz="3000" b="1" dirty="0">
                <a:latin typeface="+mj-lt"/>
              </a:rPr>
              <a:t>и террористическая деятельность</a:t>
            </a:r>
            <a:endParaRPr lang="ru-RU" sz="3000" dirty="0">
              <a:effectLst/>
              <a:latin typeface="+mj-lt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4"/>
          <a:stretch/>
        </p:blipFill>
        <p:spPr>
          <a:xfrm>
            <a:off x="5752181" y="0"/>
            <a:ext cx="34101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0825" y="227424"/>
            <a:ext cx="8785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Терроризм, основанный на разжигании межнациональных конфликтов</a:t>
            </a:r>
          </a:p>
        </p:txBody>
      </p:sp>
      <p:cxnSp>
        <p:nvCxnSpPr>
          <p:cNvPr id="22" name="Прямая соединительная линия 3"/>
          <p:cNvCxnSpPr/>
          <p:nvPr/>
        </p:nvCxnSpPr>
        <p:spPr>
          <a:xfrm>
            <a:off x="467544" y="666070"/>
            <a:ext cx="8425631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87"/>
          <p:cNvSpPr txBox="1"/>
          <p:nvPr/>
        </p:nvSpPr>
        <p:spPr>
          <a:xfrm>
            <a:off x="179512" y="1709402"/>
            <a:ext cx="4681538" cy="202550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lIns="180000" tIns="180000" rIns="180000" bIns="180000" anchor="t" anchorCtr="0">
            <a:spAutoFit/>
          </a:bodyPr>
          <a:lstStyle/>
          <a:p>
            <a:pPr lvl="0">
              <a:buClr>
                <a:srgbClr val="494429"/>
              </a:buClr>
              <a:buSzPct val="25000"/>
            </a:pPr>
            <a:r>
              <a:rPr lang="ru-RU" b="1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Терроризм, основанный </a:t>
            </a:r>
            <a:r>
              <a:rPr lang="ru-RU" b="1" dirty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на разжигании межнациональных </a:t>
            </a:r>
            <a:r>
              <a:rPr lang="ru-RU" b="1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конфликтов, </a:t>
            </a:r>
            <a:r>
              <a:rPr lang="ru-RU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преследует такие цели, </a:t>
            </a:r>
            <a:br>
              <a:rPr lang="ru-RU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</a:br>
            <a:r>
              <a:rPr lang="ru-RU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как </a:t>
            </a:r>
            <a:r>
              <a:rPr lang="ru-RU" dirty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дестабилизация обстановки </a:t>
            </a:r>
            <a:r>
              <a:rPr lang="ru-RU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в стране или в </a:t>
            </a:r>
            <a:r>
              <a:rPr lang="ru-RU" dirty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её </a:t>
            </a:r>
            <a:r>
              <a:rPr lang="ru-RU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регионах или получение независимости определённого региона.</a:t>
            </a:r>
            <a:endParaRPr lang="ru-RU" dirty="0">
              <a:solidFill>
                <a:srgbClr val="0A463C"/>
              </a:solidFill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5"/>
          <a:stretch/>
        </p:blipFill>
        <p:spPr>
          <a:xfrm>
            <a:off x="4940371" y="1709402"/>
            <a:ext cx="3952804" cy="202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7704856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6646" y="1131590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Высокий </a:t>
            </a:r>
            <a:r>
              <a:rPr lang="ru-RU" dirty="0"/>
              <a:t>уровень конспирации и тщательность </a:t>
            </a:r>
            <a:r>
              <a:rPr lang="ru-RU" dirty="0" smtClean="0"/>
              <a:t>подготовки.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Достаточно </a:t>
            </a:r>
            <a:r>
              <a:rPr lang="ru-RU" dirty="0"/>
              <a:t>высокий уровень вооружения и технической </a:t>
            </a:r>
            <a:r>
              <a:rPr lang="ru-RU" dirty="0" smtClean="0"/>
              <a:t>оснащённости.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Среди </a:t>
            </a:r>
            <a:r>
              <a:rPr lang="ru-RU" dirty="0"/>
              <a:t>террористов есть лица, не только имеющие авторитет в преступной среде, </a:t>
            </a:r>
            <a:r>
              <a:rPr lang="ru-RU" dirty="0" smtClean="0"/>
              <a:t>но и владеющие </a:t>
            </a:r>
            <a:r>
              <a:rPr lang="ru-RU" dirty="0"/>
              <a:t>приёмами и методами оперативно-розыскной </a:t>
            </a:r>
            <a:r>
              <a:rPr lang="ru-RU" dirty="0" smtClean="0"/>
              <a:t>деятельности.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95486"/>
            <a:ext cx="82089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Особенности террористической деятельности в РФ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95" y="1104587"/>
            <a:ext cx="2092028" cy="2092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287" y="839762"/>
            <a:ext cx="1764017" cy="1764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0275" y="2139702"/>
            <a:ext cx="2582900" cy="25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588" y="227424"/>
            <a:ext cx="834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Что способствует вовлечению в террористическую деятельность?</a:t>
            </a:r>
          </a:p>
        </p:txBody>
      </p:sp>
      <p:cxnSp>
        <p:nvCxnSpPr>
          <p:cNvPr id="5" name="Прямая соединительная линия 3"/>
          <p:cNvCxnSpPr/>
          <p:nvPr/>
        </p:nvCxnSpPr>
        <p:spPr>
          <a:xfrm>
            <a:off x="467544" y="672540"/>
            <a:ext cx="7920880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5044" y="771550"/>
            <a:ext cx="45365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Отстутствие </a:t>
            </a:r>
            <a:r>
              <a:rPr lang="ru-RU" dirty="0"/>
              <a:t>чётко сформулированной цели в </a:t>
            </a:r>
            <a:r>
              <a:rPr lang="ru-RU" dirty="0" smtClean="0"/>
              <a:t>жизни.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Стремление </a:t>
            </a:r>
            <a:r>
              <a:rPr lang="ru-RU" dirty="0"/>
              <a:t>к праздному </a:t>
            </a:r>
            <a:r>
              <a:rPr lang="ru-RU" dirty="0" smtClean="0"/>
              <a:t>времяпрепровождению.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Наличие </a:t>
            </a:r>
            <a:r>
              <a:rPr lang="ru-RU" dirty="0"/>
              <a:t>противоречивых жизненных </a:t>
            </a:r>
            <a:r>
              <a:rPr lang="ru-RU" dirty="0" smtClean="0"/>
              <a:t>ценностей.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Положительное </a:t>
            </a:r>
            <a:r>
              <a:rPr lang="ru-RU" dirty="0"/>
              <a:t>отношение к употреблению алкоголя и </a:t>
            </a:r>
            <a:r>
              <a:rPr lang="ru-RU" dirty="0" smtClean="0"/>
              <a:t>наркотиков.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Агрессивное </a:t>
            </a:r>
            <a:r>
              <a:rPr lang="ru-RU" dirty="0"/>
              <a:t>поведение с целью влияния на других людей и стремление удержания власти над другими людьми посредством их унижения. 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205" y="733890"/>
            <a:ext cx="822658" cy="984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99" y="1664264"/>
            <a:ext cx="942453" cy="13813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62" y="3600855"/>
            <a:ext cx="1635117" cy="1305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45" y="1187233"/>
            <a:ext cx="735675" cy="103252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872615" y="2734451"/>
            <a:ext cx="2284048" cy="918662"/>
            <a:chOff x="4787697" y="2687165"/>
            <a:chExt cx="2284048" cy="91866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697" y="3004400"/>
              <a:ext cx="957686" cy="60142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181" y="3373696"/>
              <a:ext cx="592564" cy="22715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6" t="33773" r="47961"/>
            <a:stretch/>
          </p:blipFill>
          <p:spPr>
            <a:xfrm>
              <a:off x="5936208" y="2687165"/>
              <a:ext cx="576064" cy="913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452586"/>
            <a:ext cx="9361040" cy="6228552"/>
          </a:xfrm>
          <a:prstGeom prst="rect">
            <a:avLst/>
          </a:prstGeom>
        </p:spPr>
      </p:pic>
      <p:sp>
        <p:nvSpPr>
          <p:cNvPr id="19" name="Shape 87"/>
          <p:cNvSpPr txBox="1"/>
          <p:nvPr/>
        </p:nvSpPr>
        <p:spPr>
          <a:xfrm>
            <a:off x="395536" y="555526"/>
            <a:ext cx="5079187" cy="1286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lIns="180000" tIns="180000" rIns="180000" bIns="180000" anchor="t" anchorCtr="0">
            <a:spAutoFit/>
          </a:bodyPr>
          <a:lstStyle/>
          <a:p>
            <a:pPr lvl="0">
              <a:buClr>
                <a:srgbClr val="494429"/>
              </a:buClr>
              <a:buSzPct val="25000"/>
            </a:pPr>
            <a:r>
              <a:rPr lang="ru-RU" sz="2000" b="1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Терроризм </a:t>
            </a:r>
            <a:r>
              <a:rPr lang="ru-RU" sz="2000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осуждается во всех его проявлениях и относится к классу преступлений, которым </a:t>
            </a:r>
            <a:r>
              <a:rPr lang="ru-RU" sz="2000" u="sng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нет оправдания</a:t>
            </a:r>
            <a:r>
              <a:rPr lang="ru-RU" sz="2000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!</a:t>
            </a:r>
            <a:endParaRPr lang="ru-RU" sz="2000" dirty="0">
              <a:solidFill>
                <a:srgbClr val="0A463C"/>
              </a:solidFill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6" name="Shape 87"/>
          <p:cNvSpPr txBox="1"/>
          <p:nvPr/>
        </p:nvSpPr>
        <p:spPr>
          <a:xfrm>
            <a:off x="395536" y="2355726"/>
            <a:ext cx="5079187" cy="159462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lIns="180000" tIns="180000" rIns="180000" bIns="180000" anchor="t" anchorCtr="0">
            <a:spAutoFit/>
          </a:bodyPr>
          <a:lstStyle/>
          <a:p>
            <a:pPr lvl="0">
              <a:buClr>
                <a:srgbClr val="494429"/>
              </a:buClr>
              <a:buSzPct val="25000"/>
            </a:pPr>
            <a:r>
              <a:rPr lang="ru-RU" sz="2000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Ничто не должно вас заставлять оправдывать терроризм или проявлять какое-либо сочуствие к пособникам терроризма!</a:t>
            </a:r>
            <a:endParaRPr lang="ru-RU" sz="2000" dirty="0">
              <a:solidFill>
                <a:srgbClr val="0A463C"/>
              </a:solidFill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68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43608" y="1347614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России и других странах мира любая причастность к террористическим актам считается преступлением, независимо от того, какие цели преследовались террористами и каким способом был осуществлён </a:t>
            </a:r>
            <a:r>
              <a:rPr lang="ru-RU" dirty="0" smtClean="0"/>
              <a:t>теракт.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последние годы терроризм стал глобальным явлением. Поэтому </a:t>
            </a:r>
            <a:r>
              <a:rPr lang="ru-RU" dirty="0" smtClean="0"/>
              <a:t>терроризм — это одна </a:t>
            </a:r>
            <a:r>
              <a:rPr lang="ru-RU" dirty="0"/>
              <a:t>из главных угроз военной безопасности Российской Федерации.</a:t>
            </a:r>
            <a:endParaRPr lang="en-CA" dirty="0"/>
          </a:p>
        </p:txBody>
      </p:sp>
      <p:sp>
        <p:nvSpPr>
          <p:cNvPr id="18" name="Shape 87"/>
          <p:cNvSpPr txBox="1"/>
          <p:nvPr/>
        </p:nvSpPr>
        <p:spPr>
          <a:xfrm>
            <a:off x="483500" y="1722755"/>
            <a:ext cx="416092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>
              <a:buClr>
                <a:srgbClr val="494429"/>
              </a:buClr>
              <a:buSzPct val="25000"/>
            </a:pPr>
            <a:r>
              <a:rPr lang="en-US" sz="2200" kern="0" dirty="0" smtClean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1</a:t>
            </a:r>
            <a:r>
              <a:rPr lang="ru-RU" sz="2200" kern="0" dirty="0" smtClean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.</a:t>
            </a:r>
            <a:endParaRPr lang="ru-RU" sz="2200" kern="0" dirty="0">
              <a:solidFill>
                <a:srgbClr val="0A463C"/>
              </a:solidFill>
              <a:latin typeface="Casper Bold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sp>
        <p:nvSpPr>
          <p:cNvPr id="19" name="Shape 87"/>
          <p:cNvSpPr txBox="1"/>
          <p:nvPr/>
        </p:nvSpPr>
        <p:spPr>
          <a:xfrm>
            <a:off x="483500" y="3218667"/>
            <a:ext cx="416092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>
              <a:buClr>
                <a:srgbClr val="494429"/>
              </a:buClr>
              <a:buSzPct val="25000"/>
            </a:pPr>
            <a:r>
              <a:rPr lang="en-US" sz="2200" kern="0" dirty="0" smtClean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2</a:t>
            </a:r>
            <a:r>
              <a:rPr lang="ru-RU" sz="2200" kern="0" dirty="0" smtClean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.</a:t>
            </a:r>
            <a:endParaRPr lang="ru-RU" sz="2200" kern="0" dirty="0">
              <a:solidFill>
                <a:srgbClr val="0A463C"/>
              </a:solidFill>
              <a:latin typeface="Casper Bold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sp>
        <p:nvSpPr>
          <p:cNvPr id="21" name="Shape 87"/>
          <p:cNvSpPr txBox="1"/>
          <p:nvPr/>
        </p:nvSpPr>
        <p:spPr>
          <a:xfrm>
            <a:off x="387500" y="376594"/>
            <a:ext cx="5444975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>
              <a:buClr>
                <a:srgbClr val="494429"/>
              </a:buClr>
              <a:buSzPct val="25000"/>
            </a:pPr>
            <a:r>
              <a:rPr lang="ru-RU" sz="22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Основные выводы</a:t>
            </a:r>
            <a:endParaRPr lang="ru-RU" sz="2200" dirty="0">
              <a:solidFill>
                <a:srgbClr val="0A463C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cxnSp>
        <p:nvCxnSpPr>
          <p:cNvPr id="22" name="Прямая соединительная линия 3"/>
          <p:cNvCxnSpPr/>
          <p:nvPr/>
        </p:nvCxnSpPr>
        <p:spPr>
          <a:xfrm>
            <a:off x="387500" y="951750"/>
            <a:ext cx="2564500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0" y="-289300"/>
            <a:ext cx="9155360" cy="5722100"/>
          </a:xfrm>
          <a:prstGeom prst="rect">
            <a:avLst/>
          </a:prstGeom>
        </p:spPr>
      </p:pic>
      <p:sp>
        <p:nvSpPr>
          <p:cNvPr id="19" name="Shape 87"/>
          <p:cNvSpPr txBox="1"/>
          <p:nvPr/>
        </p:nvSpPr>
        <p:spPr>
          <a:xfrm>
            <a:off x="428917" y="1059582"/>
            <a:ext cx="4471557" cy="285650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lIns="180000" tIns="180000" rIns="180000" bIns="180000" anchor="t" anchorCtr="0">
            <a:spAutoFit/>
          </a:bodyPr>
          <a:lstStyle/>
          <a:p>
            <a:pPr lvl="0">
              <a:buClr>
                <a:srgbClr val="494429"/>
              </a:buClr>
              <a:buSzPct val="25000"/>
            </a:pPr>
            <a:r>
              <a:rPr lang="ru-RU" b="1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Терроризм </a:t>
            </a:r>
            <a:r>
              <a:rPr lang="ru-RU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— </a:t>
            </a:r>
            <a:br>
              <a:rPr lang="ru-RU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</a:br>
            <a:r>
              <a:rPr lang="ru-RU" dirty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это идеология насилия и практика воздействия на принятие решения международными организациями или органами государственной власти или местного самоуправления, связанные с устрашением населения или иными формами противоправных насильственных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574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7579" y="195486"/>
            <a:ext cx="7192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К террористической деятельности относятся: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915566"/>
            <a:ext cx="49029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Организация</a:t>
            </a:r>
            <a:r>
              <a:rPr lang="ru-RU" dirty="0"/>
              <a:t>, планирование, финансирование и реализация террористического </a:t>
            </a:r>
            <a:r>
              <a:rPr lang="ru-RU" dirty="0" smtClean="0"/>
              <a:t>акта.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Подстрекательство </a:t>
            </a:r>
            <a:r>
              <a:rPr lang="ru-RU" dirty="0"/>
              <a:t>к террористическому </a:t>
            </a:r>
            <a:r>
              <a:rPr lang="ru-RU" dirty="0" smtClean="0"/>
              <a:t>акту.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Организация </a:t>
            </a:r>
            <a:r>
              <a:rPr lang="ru-RU" dirty="0"/>
              <a:t>вооружённых формирований, </a:t>
            </a:r>
            <a:r>
              <a:rPr lang="ru-RU" dirty="0" smtClean="0"/>
              <a:t>вербовка</a:t>
            </a:r>
            <a:r>
              <a:rPr lang="ru-RU" dirty="0"/>
              <a:t>, вооружение или обучение </a:t>
            </a:r>
            <a:r>
              <a:rPr lang="ru-RU" dirty="0" smtClean="0"/>
              <a:t>террористов.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Любое </a:t>
            </a:r>
            <a:r>
              <a:rPr lang="ru-RU" dirty="0"/>
              <a:t>пособничество в планировании, подготовке или реализации </a:t>
            </a:r>
            <a:r>
              <a:rPr lang="ru-RU" dirty="0" smtClean="0"/>
              <a:t>теракта.</a:t>
            </a:r>
          </a:p>
          <a:p>
            <a:pPr marL="342900" indent="-342900">
              <a:buFont typeface="+mj-lt"/>
              <a:buAutoNum type="arabicPeriod"/>
            </a:pPr>
            <a:endParaRPr lang="ru-RU" sz="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Пропаганда </a:t>
            </a:r>
            <a:r>
              <a:rPr lang="ru-RU" dirty="0"/>
              <a:t>террористических идей, лозунгов и </a:t>
            </a:r>
            <a:r>
              <a:rPr lang="ru-RU" dirty="0" smtClean="0"/>
              <a:t>т. п.</a:t>
            </a:r>
            <a:endParaRPr lang="en-CA" dirty="0"/>
          </a:p>
        </p:txBody>
      </p:sp>
      <p:cxnSp>
        <p:nvCxnSpPr>
          <p:cNvPr id="22" name="Прямая соединительная линия 3"/>
          <p:cNvCxnSpPr/>
          <p:nvPr/>
        </p:nvCxnSpPr>
        <p:spPr>
          <a:xfrm>
            <a:off x="395536" y="666070"/>
            <a:ext cx="6768752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58" y="2238199"/>
            <a:ext cx="1958533" cy="118615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" b="12062"/>
          <a:stretch/>
        </p:blipFill>
        <p:spPr>
          <a:xfrm>
            <a:off x="6292658" y="758584"/>
            <a:ext cx="1951749" cy="1216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2" b="15865"/>
          <a:stretch/>
        </p:blipFill>
        <p:spPr>
          <a:xfrm>
            <a:off x="6292658" y="3566669"/>
            <a:ext cx="1951750" cy="130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7579" y="195486"/>
            <a:ext cx="69047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Терроризм — общечеловеческая проблема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1203598"/>
            <a:ext cx="49029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Представляет одну из самых серьёзных угроз миру и безопасности.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Ведёт к человеческим жертвам.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Ведёт к уничтожению материальных и культурных ценностей.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Сеет вражду между государствами.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Разжигает межнациональную ненависть.</a:t>
            </a:r>
            <a:endParaRPr lang="en-CA" dirty="0"/>
          </a:p>
        </p:txBody>
      </p:sp>
      <p:cxnSp>
        <p:nvCxnSpPr>
          <p:cNvPr id="22" name="Прямая соединительная линия 3"/>
          <p:cNvCxnSpPr/>
          <p:nvPr/>
        </p:nvCxnSpPr>
        <p:spPr>
          <a:xfrm>
            <a:off x="395536" y="666070"/>
            <a:ext cx="6552728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38477"/>
            <a:ext cx="1728192" cy="1096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1"/>
          <a:stretch/>
        </p:blipFill>
        <p:spPr>
          <a:xfrm>
            <a:off x="6444208" y="896262"/>
            <a:ext cx="1728192" cy="1224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" b="5566"/>
          <a:stretch/>
        </p:blipFill>
        <p:spPr>
          <a:xfrm>
            <a:off x="6444208" y="3652664"/>
            <a:ext cx="174401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36" y="-596602"/>
            <a:ext cx="9194736" cy="6027376"/>
          </a:xfrm>
          <a:prstGeom prst="rect">
            <a:avLst/>
          </a:prstGeom>
        </p:spPr>
      </p:pic>
      <p:sp>
        <p:nvSpPr>
          <p:cNvPr id="19" name="Shape 87"/>
          <p:cNvSpPr txBox="1"/>
          <p:nvPr/>
        </p:nvSpPr>
        <p:spPr>
          <a:xfrm>
            <a:off x="467544" y="1932977"/>
            <a:ext cx="5079187" cy="1286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lIns="180000" tIns="180000" rIns="180000" bIns="180000" anchor="t" anchorCtr="0">
            <a:spAutoFit/>
          </a:bodyPr>
          <a:lstStyle/>
          <a:p>
            <a:pPr lvl="0">
              <a:buClr>
                <a:srgbClr val="494429"/>
              </a:buClr>
              <a:buSzPct val="25000"/>
            </a:pPr>
            <a:r>
              <a:rPr lang="ru-RU" sz="2000" b="1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Терроризм </a:t>
            </a:r>
            <a:r>
              <a:rPr lang="ru-RU" sz="2000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осуждается во всех его проявлениях и относится к классу преступлений, которым </a:t>
            </a:r>
            <a:r>
              <a:rPr lang="ru-RU" sz="2000" u="sng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нет оправдания</a:t>
            </a:r>
            <a:r>
              <a:rPr lang="ru-RU" sz="2000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!</a:t>
            </a:r>
            <a:endParaRPr lang="ru-RU" sz="2000" dirty="0">
              <a:solidFill>
                <a:srgbClr val="0A463C"/>
              </a:solidFill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89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87"/>
          <p:cNvSpPr txBox="1"/>
          <p:nvPr/>
        </p:nvSpPr>
        <p:spPr>
          <a:xfrm>
            <a:off x="1403648" y="483518"/>
            <a:ext cx="6354416" cy="581867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algn="ctr"/>
            <a:r>
              <a:rPr lang="ru-RU" sz="26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Виды терроризма</a:t>
            </a:r>
            <a:endParaRPr lang="ru-RU" sz="2600" dirty="0">
              <a:solidFill>
                <a:srgbClr val="0A463C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cxnSp>
        <p:nvCxnSpPr>
          <p:cNvPr id="18" name="Прямая соединительная линия 13"/>
          <p:cNvCxnSpPr/>
          <p:nvPr/>
        </p:nvCxnSpPr>
        <p:spPr>
          <a:xfrm>
            <a:off x="3203848" y="1008029"/>
            <a:ext cx="2808312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87"/>
          <p:cNvSpPr txBox="1"/>
          <p:nvPr/>
        </p:nvSpPr>
        <p:spPr>
          <a:xfrm>
            <a:off x="61853" y="2194196"/>
            <a:ext cx="2212955" cy="73575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dirty="0"/>
              <a:t>П</a:t>
            </a:r>
            <a:r>
              <a:rPr lang="ru-RU" dirty="0" smtClean="0"/>
              <a:t>олитический терроризм </a:t>
            </a:r>
            <a:endParaRPr lang="ru-RU" dirty="0">
              <a:solidFill>
                <a:schemeClr val="tx1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3" name="Shape 87"/>
          <p:cNvSpPr txBox="1"/>
          <p:nvPr/>
        </p:nvSpPr>
        <p:spPr>
          <a:xfrm>
            <a:off x="1993766" y="2194196"/>
            <a:ext cx="2839829" cy="1012755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dirty="0" smtClean="0"/>
              <a:t>Терроризм</a:t>
            </a:r>
            <a:r>
              <a:rPr lang="ru-RU" dirty="0"/>
              <a:t>, использующий религиозные </a:t>
            </a:r>
            <a:r>
              <a:rPr lang="ru-RU" dirty="0" smtClean="0"/>
              <a:t>мотивы </a:t>
            </a:r>
            <a:endParaRPr lang="ru-RU" dirty="0"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6" name="Shape 87"/>
          <p:cNvSpPr txBox="1"/>
          <p:nvPr/>
        </p:nvSpPr>
        <p:spPr>
          <a:xfrm>
            <a:off x="4450548" y="2200362"/>
            <a:ext cx="2484336" cy="73575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dirty="0" smtClean="0"/>
              <a:t>Криминальный терроризм</a:t>
            </a:r>
            <a:endParaRPr lang="ru-RU" dirty="0">
              <a:solidFill>
                <a:schemeClr val="tx1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7" name="Овал 19"/>
          <p:cNvSpPr/>
          <p:nvPr/>
        </p:nvSpPr>
        <p:spPr>
          <a:xfrm>
            <a:off x="5244049" y="1181662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Shape 87"/>
          <p:cNvSpPr txBox="1"/>
          <p:nvPr/>
        </p:nvSpPr>
        <p:spPr>
          <a:xfrm>
            <a:off x="6849576" y="2199512"/>
            <a:ext cx="2187351" cy="156675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dirty="0" smtClean="0"/>
              <a:t>Терроризм</a:t>
            </a:r>
            <a:r>
              <a:rPr lang="ru-RU" dirty="0"/>
              <a:t>, основывающийся на разжигании межнациональных </a:t>
            </a:r>
            <a:r>
              <a:rPr lang="ru-RU" dirty="0" smtClean="0"/>
              <a:t>конфликтов</a:t>
            </a:r>
            <a:endParaRPr lang="ru-RU" dirty="0"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35" name="Овал 19"/>
          <p:cNvSpPr/>
          <p:nvPr/>
        </p:nvSpPr>
        <p:spPr>
          <a:xfrm>
            <a:off x="7488416" y="1175896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19"/>
          <p:cNvSpPr/>
          <p:nvPr/>
        </p:nvSpPr>
        <p:spPr>
          <a:xfrm>
            <a:off x="755313" y="1181662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19"/>
          <p:cNvSpPr/>
          <p:nvPr/>
        </p:nvSpPr>
        <p:spPr>
          <a:xfrm>
            <a:off x="2999681" y="1181662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9" b="12758"/>
          <a:stretch/>
        </p:blipFill>
        <p:spPr>
          <a:xfrm>
            <a:off x="250825" y="3798329"/>
            <a:ext cx="1620000" cy="1093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57" y="3814404"/>
            <a:ext cx="1620000" cy="1079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42" y="3830395"/>
            <a:ext cx="1618398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75" y="3798329"/>
            <a:ext cx="162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0" grpId="0" build="p"/>
      <p:bldP spid="23" grpId="0" build="p"/>
      <p:bldP spid="26" grpId="0" build="p"/>
      <p:bldP spid="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5" y="195486"/>
            <a:ext cx="4536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Политический терроризм</a:t>
            </a:r>
          </a:p>
        </p:txBody>
      </p:sp>
      <p:cxnSp>
        <p:nvCxnSpPr>
          <p:cNvPr id="22" name="Прямая соединительная линия 3"/>
          <p:cNvCxnSpPr/>
          <p:nvPr/>
        </p:nvCxnSpPr>
        <p:spPr>
          <a:xfrm>
            <a:off x="467544" y="666070"/>
            <a:ext cx="3888432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87"/>
          <p:cNvSpPr txBox="1"/>
          <p:nvPr/>
        </p:nvSpPr>
        <p:spPr>
          <a:xfrm>
            <a:off x="251520" y="1563638"/>
            <a:ext cx="4471557" cy="257950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lIns="180000" tIns="180000" rIns="180000" bIns="180000" anchor="t" anchorCtr="0">
            <a:spAutoFit/>
          </a:bodyPr>
          <a:lstStyle/>
          <a:p>
            <a:pPr lvl="0">
              <a:buClr>
                <a:srgbClr val="494429"/>
              </a:buClr>
              <a:buSzPct val="25000"/>
            </a:pPr>
            <a:r>
              <a:rPr lang="ru-RU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Политический </a:t>
            </a:r>
            <a:r>
              <a:rPr lang="ru-RU" dirty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терроризм </a:t>
            </a:r>
            <a:r>
              <a:rPr lang="ru-RU" dirty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выражает протест, относящийся к социально-политической системе государства (</a:t>
            </a:r>
            <a:r>
              <a:rPr lang="ru-RU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или относящийся </a:t>
            </a:r>
            <a:r>
              <a:rPr lang="ru-RU" dirty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к отдельным видам политической деятельности). Иногда политический терроризм выступает против отдельных политических деятелей</a:t>
            </a:r>
            <a:r>
              <a:rPr lang="ru-RU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.</a:t>
            </a:r>
            <a:endParaRPr lang="ru-RU" dirty="0">
              <a:solidFill>
                <a:srgbClr val="0A463C"/>
              </a:solidFill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9"/>
          <a:stretch/>
        </p:blipFill>
        <p:spPr>
          <a:xfrm>
            <a:off x="4723077" y="1563638"/>
            <a:ext cx="4169403" cy="25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195486"/>
            <a:ext cx="79128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Терроризм, использующий религиозные мотивы</a:t>
            </a:r>
          </a:p>
        </p:txBody>
      </p:sp>
      <p:cxnSp>
        <p:nvCxnSpPr>
          <p:cNvPr id="22" name="Прямая соединительная линия 3"/>
          <p:cNvCxnSpPr/>
          <p:nvPr/>
        </p:nvCxnSpPr>
        <p:spPr>
          <a:xfrm>
            <a:off x="467544" y="666070"/>
            <a:ext cx="7200800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87"/>
          <p:cNvSpPr txBox="1"/>
          <p:nvPr/>
        </p:nvSpPr>
        <p:spPr>
          <a:xfrm>
            <a:off x="251520" y="987574"/>
            <a:ext cx="4471557" cy="17485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lIns="180000" tIns="180000" rIns="180000" bIns="180000" anchor="t" anchorCtr="0">
            <a:spAutoFit/>
          </a:bodyPr>
          <a:lstStyle/>
          <a:p>
            <a:pPr lvl="0">
              <a:buClr>
                <a:srgbClr val="494429"/>
              </a:buClr>
              <a:buSzPct val="25000"/>
            </a:pPr>
            <a:r>
              <a:rPr lang="ru-RU" b="1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Терроризм, использующий религиозные мотивы </a:t>
            </a:r>
            <a:r>
              <a:rPr lang="ru-RU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крайне опасен, поскольку речь идёт о фанатиках, с которыми нельзя договориться и которых нельзя переубедить.</a:t>
            </a:r>
            <a:endParaRPr lang="ru-RU" dirty="0">
              <a:solidFill>
                <a:srgbClr val="0A463C"/>
              </a:solidFill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16" name="Shape 87"/>
          <p:cNvSpPr txBox="1"/>
          <p:nvPr/>
        </p:nvSpPr>
        <p:spPr>
          <a:xfrm>
            <a:off x="250825" y="2983480"/>
            <a:ext cx="4472252" cy="17485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lIns="180000" tIns="180000" rIns="180000" bIns="180000" anchor="t" anchorCtr="0">
            <a:spAutoFit/>
          </a:bodyPr>
          <a:lstStyle/>
          <a:p>
            <a:pPr lvl="0">
              <a:buClr>
                <a:srgbClr val="494429"/>
              </a:buClr>
              <a:buSzPct val="25000"/>
            </a:pPr>
            <a:r>
              <a:rPr lang="ru-RU" b="1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Терроризм, использующий религиозные мотивы </a:t>
            </a:r>
            <a:r>
              <a:rPr lang="ru-RU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часто преследует политические цели, например, создание собственного государства.</a:t>
            </a:r>
            <a:endParaRPr lang="ru-RU" dirty="0">
              <a:solidFill>
                <a:srgbClr val="0A463C"/>
              </a:solidFill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003799"/>
            <a:ext cx="3168352" cy="1728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7574"/>
            <a:ext cx="3168352" cy="17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 animBg="1"/>
      <p:bldP spid="1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5" y="195486"/>
            <a:ext cx="45365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Криминальный терроризм</a:t>
            </a:r>
          </a:p>
        </p:txBody>
      </p:sp>
      <p:cxnSp>
        <p:nvCxnSpPr>
          <p:cNvPr id="22" name="Прямая соединительная линия 3"/>
          <p:cNvCxnSpPr/>
          <p:nvPr/>
        </p:nvCxnSpPr>
        <p:spPr>
          <a:xfrm>
            <a:off x="395536" y="666070"/>
            <a:ext cx="3960440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87"/>
          <p:cNvSpPr txBox="1"/>
          <p:nvPr/>
        </p:nvSpPr>
        <p:spPr>
          <a:xfrm>
            <a:off x="251520" y="1563638"/>
            <a:ext cx="4471557" cy="230250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wrap="square" lIns="180000" tIns="180000" rIns="180000" bIns="180000" anchor="t" anchorCtr="0">
            <a:spAutoFit/>
          </a:bodyPr>
          <a:lstStyle/>
          <a:p>
            <a:pPr lvl="0">
              <a:buClr>
                <a:srgbClr val="494429"/>
              </a:buClr>
              <a:buSzPct val="25000"/>
            </a:pPr>
            <a:r>
              <a:rPr lang="ru-RU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Криминальный </a:t>
            </a:r>
            <a:r>
              <a:rPr lang="ru-RU" dirty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терроризм </a:t>
            </a:r>
            <a:r>
              <a:rPr lang="ru-RU" dirty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задействует уголовные элементы или организованные преступные </a:t>
            </a:r>
            <a:r>
              <a:rPr lang="ru-RU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группировки, как правило, для </a:t>
            </a:r>
            <a:r>
              <a:rPr lang="ru-RU" dirty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заказных </a:t>
            </a:r>
            <a:r>
              <a:rPr lang="ru-RU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убийств </a:t>
            </a:r>
            <a:r>
              <a:rPr lang="ru-RU" dirty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и </a:t>
            </a:r>
            <a:r>
              <a:rPr lang="ru-RU" dirty="0" smtClean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контрабанды </a:t>
            </a:r>
            <a:r>
              <a:rPr lang="ru-RU" dirty="0">
                <a:solidFill>
                  <a:srgbClr val="0A463C"/>
                </a:solidFill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серьёзных партий оружия или наркотиков.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63638"/>
            <a:ext cx="3953262" cy="23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sper Bold"/>
        <a:ea typeface=""/>
        <a:cs typeface=""/>
      </a:majorFont>
      <a:minorFont>
        <a:latin typeface="Casp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426</Words>
  <Application>Microsoft Office PowerPoint</Application>
  <PresentationFormat>Экран (16:9)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288</cp:revision>
  <dcterms:created xsi:type="dcterms:W3CDTF">2015-02-13T08:31:40Z</dcterms:created>
  <dcterms:modified xsi:type="dcterms:W3CDTF">2021-09-29T10:29:04Z</dcterms:modified>
</cp:coreProperties>
</file>